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8" r:id="rId3"/>
    <p:sldId id="267" r:id="rId4"/>
    <p:sldId id="269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E386D26-9EC7-46B7-8474-2774EC62DA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FBAB-3897-4CBC-8D61-426E96FE5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4FA7F8E-9B99-4093-980F-26504B1B1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3A62891-B9D9-4DF8-B3CC-0F622C6A1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2744A0-23E7-4C67-9BFE-7605BD629D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34F049-9EBB-40E7-925E-33AE53F3D9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5227D-A734-4DE4-B20C-D9BD9D00CA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2DE57C-302A-4E4A-94E3-062ED7B8A0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3B0C3C-B55F-4353-B51A-946AE14F24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6C5B4C-CDA5-4426-AE95-7DDEED7B6A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C6919D-C59D-4579-BD84-F5BE76A358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36426B7-0475-400F-980D-301FE9EDA1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F1B036-805F-407D-AC5E-E791CD8E88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 </a:t>
            </a:r>
            <a:r>
              <a:rPr lang="en-US" dirty="0"/>
              <a:t>Budget Presentation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Carver Public Schools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958511"/>
              </p:ext>
            </p:extLst>
          </p:nvPr>
        </p:nvGraphicFramePr>
        <p:xfrm>
          <a:off x="381000" y="1371600"/>
          <a:ext cx="8382000" cy="1865313"/>
        </p:xfrm>
        <a:graphic>
          <a:graphicData uri="http://schemas.openxmlformats.org/drawingml/2006/table">
            <a:tbl>
              <a:tblPr/>
              <a:tblGrid>
                <a:gridCol w="2266950"/>
                <a:gridCol w="2038350"/>
                <a:gridCol w="2038350"/>
                <a:gridCol w="203835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$137,545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$137,031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($514)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-0.37%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0" name="Rectangle 46"/>
          <p:cNvSpPr>
            <a:spLocks noChangeArrowheads="1"/>
          </p:cNvSpPr>
          <p:nvPr/>
        </p:nvSpPr>
        <p:spPr bwMode="auto">
          <a:xfrm>
            <a:off x="381000" y="30480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Analysis By Cost Center: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Elementary School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381000" y="3657600"/>
            <a:ext cx="8305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800" dirty="0"/>
              <a:t>Reasons for Change: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/>
              <a:t>Minimal change in cost of services</a:t>
            </a:r>
          </a:p>
          <a:p>
            <a:pPr marL="342900" indent="-342900">
              <a:spcBef>
                <a:spcPct val="50000"/>
              </a:spcBef>
            </a:pP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5562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per student ($137,031/849) = $161.40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81000" y="304800"/>
            <a:ext cx="8153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Analysis By Cost Center:</a:t>
            </a:r>
          </a:p>
          <a:p>
            <a:pPr algn="ctr"/>
            <a:r>
              <a:rPr lang="en-US">
                <a:solidFill>
                  <a:schemeClr val="tx2"/>
                </a:solidFill>
              </a:rPr>
              <a:t>Middle High School</a:t>
            </a:r>
          </a:p>
        </p:txBody>
      </p:sp>
      <p:graphicFrame>
        <p:nvGraphicFramePr>
          <p:cNvPr id="12334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093705"/>
              </p:ext>
            </p:extLst>
          </p:nvPr>
        </p:nvGraphicFramePr>
        <p:xfrm>
          <a:off x="381000" y="1371600"/>
          <a:ext cx="8382000" cy="2057401"/>
        </p:xfrm>
        <a:graphic>
          <a:graphicData uri="http://schemas.openxmlformats.org/drawingml/2006/table">
            <a:tbl>
              <a:tblPr/>
              <a:tblGrid>
                <a:gridCol w="2266950"/>
                <a:gridCol w="2038350"/>
                <a:gridCol w="2038350"/>
                <a:gridCol w="2038350"/>
              </a:tblGrid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$ 213,095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$212,961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($134)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-0.06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35" name="Text Box 47"/>
          <p:cNvSpPr txBox="1">
            <a:spLocks noChangeArrowheads="1"/>
          </p:cNvSpPr>
          <p:nvPr/>
        </p:nvSpPr>
        <p:spPr bwMode="auto">
          <a:xfrm>
            <a:off x="381000" y="3796840"/>
            <a:ext cx="8229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Reasons for </a:t>
            </a:r>
            <a:r>
              <a:rPr lang="en-US" sz="1800" dirty="0" smtClean="0"/>
              <a:t>Change: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/>
              <a:t>Minimal decrease in cost for services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410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Cost per student ($212,961/878) = $242.55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1000" y="2286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Analysis By Cost Center: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Athletics</a:t>
            </a:r>
          </a:p>
        </p:txBody>
      </p:sp>
      <p:graphicFrame>
        <p:nvGraphicFramePr>
          <p:cNvPr id="13361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10392"/>
              </p:ext>
            </p:extLst>
          </p:nvPr>
        </p:nvGraphicFramePr>
        <p:xfrm>
          <a:off x="381000" y="1295400"/>
          <a:ext cx="8382000" cy="1584960"/>
        </p:xfrm>
        <a:graphic>
          <a:graphicData uri="http://schemas.openxmlformats.org/drawingml/2006/table">
            <a:tbl>
              <a:tblPr/>
              <a:tblGrid>
                <a:gridCol w="2266950"/>
                <a:gridCol w="2038350"/>
                <a:gridCol w="2038350"/>
                <a:gridCol w="2038350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$85,109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$88,705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$3,596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381000" y="32766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Reasons for </a:t>
            </a:r>
            <a:r>
              <a:rPr lang="en-US" sz="1800" dirty="0" smtClean="0"/>
              <a:t>Change: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Transportation and Officials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endParaRPr lang="en-US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Analysis By Cost Center:</a:t>
            </a:r>
          </a:p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Salaries</a:t>
            </a:r>
          </a:p>
        </p:txBody>
      </p:sp>
      <p:graphicFrame>
        <p:nvGraphicFramePr>
          <p:cNvPr id="14358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807496"/>
              </p:ext>
            </p:extLst>
          </p:nvPr>
        </p:nvGraphicFramePr>
        <p:xfrm>
          <a:off x="457200" y="1295400"/>
          <a:ext cx="8229600" cy="1676400"/>
        </p:xfrm>
        <a:graphic>
          <a:graphicData uri="http://schemas.openxmlformats.org/drawingml/2006/table">
            <a:tbl>
              <a:tblPr/>
              <a:tblGrid>
                <a:gridCol w="2225675"/>
                <a:gridCol w="2001838"/>
                <a:gridCol w="2000250"/>
                <a:gridCol w="2001837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$13,870,481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$14,350,694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$480,213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3.46%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457200" y="3429000"/>
            <a:ext cx="8153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800" dirty="0"/>
              <a:t>Reasons for Change: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/>
              <a:t>Contractual Obligations</a:t>
            </a:r>
            <a:endParaRPr lang="en-US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Summary Totals of All Cost Centers</a:t>
            </a:r>
          </a:p>
        </p:txBody>
      </p:sp>
      <p:graphicFrame>
        <p:nvGraphicFramePr>
          <p:cNvPr id="2048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924733"/>
              </p:ext>
            </p:extLst>
          </p:nvPr>
        </p:nvGraphicFramePr>
        <p:xfrm>
          <a:off x="457200" y="1295400"/>
          <a:ext cx="8229600" cy="1676400"/>
        </p:xfrm>
        <a:graphic>
          <a:graphicData uri="http://schemas.openxmlformats.org/drawingml/2006/table">
            <a:tbl>
              <a:tblPr/>
              <a:tblGrid>
                <a:gridCol w="2225675"/>
                <a:gridCol w="2001838"/>
                <a:gridCol w="2000250"/>
                <a:gridCol w="2001837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$21,368,292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$22,900,299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$1,191,706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5.59%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457200" y="3429000"/>
            <a:ext cx="81534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800" dirty="0"/>
              <a:t>FY </a:t>
            </a:r>
            <a:r>
              <a:rPr lang="en-US" sz="1800" dirty="0" smtClean="0"/>
              <a:t>2014 </a:t>
            </a:r>
            <a:r>
              <a:rPr lang="en-US" sz="1800" dirty="0"/>
              <a:t>Reflects Adjustments (Revenue Offsets):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1800" dirty="0"/>
              <a:t>Ed Jobs   		</a:t>
            </a:r>
            <a:r>
              <a:rPr lang="en-US" sz="1800" dirty="0" smtClean="0"/>
              <a:t>$0.0</a:t>
            </a:r>
            <a:endParaRPr lang="en-US" sz="1800" dirty="0"/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1800" dirty="0"/>
              <a:t>Circuit Breaker 	</a:t>
            </a:r>
            <a:r>
              <a:rPr lang="en-US" sz="1800" dirty="0" smtClean="0"/>
              <a:t>$  563,478</a:t>
            </a:r>
            <a:endParaRPr lang="en-US" sz="1800" dirty="0"/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1800" dirty="0"/>
              <a:t>School Choice		$  </a:t>
            </a:r>
            <a:r>
              <a:rPr lang="en-US" sz="1800" dirty="0" smtClean="0"/>
              <a:t>  95,000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1800" dirty="0" smtClean="0"/>
              <a:t>Additional </a:t>
            </a:r>
            <a:r>
              <a:rPr lang="en-US" sz="1800" dirty="0" err="1" smtClean="0"/>
              <a:t>Ch</a:t>
            </a:r>
            <a:r>
              <a:rPr lang="en-US" sz="1800" dirty="0" smtClean="0"/>
              <a:t> 70	$    43,900</a:t>
            </a:r>
            <a:endParaRPr lang="en-US" sz="1800" dirty="0"/>
          </a:p>
          <a:p>
            <a:pPr marL="342900" indent="-342900">
              <a:spcBef>
                <a:spcPct val="50000"/>
              </a:spcBef>
            </a:pPr>
            <a:r>
              <a:rPr lang="en-US" sz="1800" dirty="0"/>
              <a:t>Total 			</a:t>
            </a:r>
            <a:r>
              <a:rPr lang="en-US" sz="1800" b="1" dirty="0" smtClean="0"/>
              <a:t>$   702,378</a:t>
            </a:r>
            <a:endParaRPr lang="en-US" sz="1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1000" y="228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Summary Totals of All Cost Centers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080485"/>
              </p:ext>
            </p:extLst>
          </p:nvPr>
        </p:nvGraphicFramePr>
        <p:xfrm>
          <a:off x="457200" y="1295400"/>
          <a:ext cx="8229600" cy="1676400"/>
        </p:xfrm>
        <a:graphic>
          <a:graphicData uri="http://schemas.openxmlformats.org/drawingml/2006/table">
            <a:tbl>
              <a:tblPr/>
              <a:tblGrid>
                <a:gridCol w="2225675"/>
                <a:gridCol w="2001838"/>
                <a:gridCol w="2000250"/>
                <a:gridCol w="2001837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$21,368,292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$22,900,299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$1,532,007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7.17%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57200" y="3429000"/>
            <a:ext cx="81534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1800" b="1" dirty="0"/>
              <a:t>FY </a:t>
            </a:r>
            <a:r>
              <a:rPr lang="en-US" sz="1800" b="1" dirty="0" smtClean="0"/>
              <a:t>2015 </a:t>
            </a:r>
            <a:r>
              <a:rPr lang="en-US" sz="1800" b="1" dirty="0"/>
              <a:t>DOES NOT Reflect Adjustments (Revenue Offsets)</a:t>
            </a:r>
          </a:p>
          <a:p>
            <a:pPr marL="342900" indent="-342900">
              <a:spcBef>
                <a:spcPct val="50000"/>
              </a:spcBef>
            </a:pPr>
            <a:r>
              <a:rPr lang="en-US" sz="1800" b="1" dirty="0"/>
              <a:t>Possible but not confirmed adjustments for </a:t>
            </a:r>
            <a:r>
              <a:rPr lang="en-US" sz="1800" b="1" dirty="0" smtClean="0"/>
              <a:t>FY2015</a:t>
            </a:r>
            <a:endParaRPr lang="en-US" sz="1800" b="1" dirty="0"/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1800" dirty="0" smtClean="0"/>
              <a:t>Additional Ply </a:t>
            </a:r>
            <a:r>
              <a:rPr lang="en-US" sz="1800" dirty="0" err="1" smtClean="0"/>
              <a:t>Cty</a:t>
            </a: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smtClean="0"/>
              <a:t>     - retiree Health Ins	$  -  22,082</a:t>
            </a:r>
            <a:r>
              <a:rPr lang="en-US" sz="1800" dirty="0"/>
              <a:t>	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1800" dirty="0"/>
              <a:t>Circuit Breaker 	$ </a:t>
            </a:r>
            <a:r>
              <a:rPr lang="en-US" sz="1800" dirty="0" smtClean="0"/>
              <a:t> 510,000</a:t>
            </a:r>
            <a:r>
              <a:rPr lang="en-US" sz="1800" dirty="0"/>
              <a:t>	</a:t>
            </a:r>
          </a:p>
          <a:p>
            <a:pPr marL="342900" indent="-342900">
              <a:spcBef>
                <a:spcPct val="50000"/>
              </a:spcBef>
              <a:buFontTx/>
              <a:buAutoNum type="alphaLcPeriod"/>
            </a:pPr>
            <a:r>
              <a:rPr lang="en-US" sz="1800" dirty="0"/>
              <a:t>School Choice		$   </a:t>
            </a:r>
            <a:r>
              <a:rPr lang="en-US" sz="1800" dirty="0" smtClean="0"/>
              <a:t>90,000</a:t>
            </a:r>
          </a:p>
          <a:p>
            <a:pPr>
              <a:spcBef>
                <a:spcPct val="50000"/>
              </a:spcBef>
            </a:pPr>
            <a:r>
              <a:rPr lang="en-US" sz="1800" dirty="0" smtClean="0"/>
              <a:t>d.   </a:t>
            </a:r>
            <a:r>
              <a:rPr lang="en-US" sz="1800" dirty="0" err="1" smtClean="0"/>
              <a:t>Addtl</a:t>
            </a:r>
            <a:r>
              <a:rPr lang="en-US" sz="1800" dirty="0" smtClean="0"/>
              <a:t> </a:t>
            </a:r>
            <a:r>
              <a:rPr lang="en-US" sz="1800" dirty="0" err="1" smtClean="0"/>
              <a:t>Ch</a:t>
            </a:r>
            <a:r>
              <a:rPr lang="en-US" sz="1800" dirty="0" smtClean="0"/>
              <a:t> 70		$   42,850</a:t>
            </a:r>
            <a:endParaRPr lang="en-US" sz="1800" dirty="0"/>
          </a:p>
          <a:p>
            <a:pPr marL="342900" indent="-342900">
              <a:spcBef>
                <a:spcPct val="50000"/>
              </a:spcBef>
            </a:pPr>
            <a:r>
              <a:rPr lang="en-US" sz="1800" dirty="0"/>
              <a:t>Total 			</a:t>
            </a:r>
            <a:r>
              <a:rPr lang="en-US" sz="1800" b="1" dirty="0" smtClean="0"/>
              <a:t>$ 666,820	</a:t>
            </a:r>
            <a:r>
              <a:rPr lang="en-US" sz="1800" b="1" dirty="0" smtClean="0">
                <a:solidFill>
                  <a:srgbClr val="FF0000"/>
                </a:solidFill>
              </a:rPr>
              <a:t>$913,125 SHORT FALL</a:t>
            </a:r>
            <a:r>
              <a:rPr lang="en-US" sz="1800" b="1" dirty="0">
                <a:solidFill>
                  <a:srgbClr val="FF0000"/>
                </a:solidFill>
              </a:rPr>
              <a:t>	</a:t>
            </a:r>
            <a:r>
              <a:rPr lang="en-US" sz="1800" b="1" dirty="0"/>
              <a:t>				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Fiscal Year </a:t>
            </a:r>
            <a:r>
              <a:rPr lang="en-US" dirty="0" smtClean="0"/>
              <a:t>2015</a:t>
            </a:r>
            <a:endParaRPr lang="en-US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Projected Revenues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70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Level </a:t>
            </a:r>
            <a:r>
              <a:rPr lang="en-US" dirty="0" smtClean="0"/>
              <a:t>Funded  </a:t>
            </a:r>
            <a:r>
              <a:rPr lang="en-US" dirty="0"/>
              <a:t>from </a:t>
            </a:r>
            <a:r>
              <a:rPr lang="en-US" dirty="0" smtClean="0"/>
              <a:t>2014 </a:t>
            </a:r>
            <a:r>
              <a:rPr lang="en-US" dirty="0"/>
              <a:t>to </a:t>
            </a:r>
            <a:r>
              <a:rPr lang="en-US" dirty="0" smtClean="0"/>
              <a:t>2015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(Governor's Budget </a:t>
            </a:r>
            <a:r>
              <a:rPr lang="en-US" dirty="0" smtClean="0"/>
              <a:t>1/2013) + $25/student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$</a:t>
            </a:r>
            <a:r>
              <a:rPr lang="en-US" dirty="0" smtClean="0"/>
              <a:t>9,688,439 </a:t>
            </a:r>
            <a:r>
              <a:rPr lang="en-US" baseline="-25000" dirty="0" smtClean="0"/>
              <a:t>+</a:t>
            </a:r>
            <a:r>
              <a:rPr lang="en-US" dirty="0" smtClean="0"/>
              <a:t>  $42,850 = 9,731,289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Town of Carver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Projected Increase of </a:t>
            </a:r>
            <a:r>
              <a:rPr lang="en-US" dirty="0" smtClean="0"/>
              <a:t>0%</a:t>
            </a:r>
          </a:p>
          <a:p>
            <a:r>
              <a:rPr lang="en-US" dirty="0" smtClean="0"/>
              <a:t>Actual Number Not Known at this time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70 + Town of Carver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Chapter 70 (</a:t>
            </a:r>
            <a:r>
              <a:rPr lang="en-US" dirty="0" smtClean="0"/>
              <a:t>FY2015)  </a:t>
            </a:r>
            <a:r>
              <a:rPr lang="en-US" dirty="0"/>
              <a:t>		$   </a:t>
            </a:r>
            <a:r>
              <a:rPr lang="en-US" dirty="0" smtClean="0"/>
              <a:t>9,731,289</a:t>
            </a:r>
            <a:endParaRPr lang="en-US" dirty="0"/>
          </a:p>
          <a:p>
            <a:r>
              <a:rPr lang="en-US" dirty="0"/>
              <a:t>Town of Carver (</a:t>
            </a:r>
            <a:r>
              <a:rPr lang="en-US" dirty="0" smtClean="0"/>
              <a:t>FY2015)</a:t>
            </a:r>
            <a:r>
              <a:rPr lang="en-US" dirty="0"/>
              <a:t>	$ </a:t>
            </a:r>
            <a:r>
              <a:rPr lang="en-US" dirty="0" smtClean="0"/>
              <a:t> ???</a:t>
            </a:r>
          </a:p>
          <a:p>
            <a:r>
              <a:rPr lang="en-US" b="1" dirty="0" smtClean="0"/>
              <a:t>Total</a:t>
            </a:r>
            <a:r>
              <a:rPr lang="en-US" b="1" dirty="0"/>
              <a:t>				</a:t>
            </a:r>
            <a:r>
              <a:rPr lang="en-US" b="1" dirty="0" smtClean="0"/>
              <a:t>$  ???</a:t>
            </a:r>
          </a:p>
          <a:p>
            <a:r>
              <a:rPr lang="en-US" sz="2400" dirty="0" smtClean="0">
                <a:latin typeface="Arial" charset="0"/>
              </a:rPr>
              <a:t>Includes $42,850 additional Chapter 70</a:t>
            </a:r>
          </a:p>
          <a:p>
            <a:pPr lvl="0"/>
            <a:r>
              <a:rPr lang="en-US" sz="2400" dirty="0" smtClean="0">
                <a:latin typeface="Arial" charset="0"/>
              </a:rPr>
              <a:t>Not Included Circuit Breaker and School Choice Offset $</a:t>
            </a:r>
          </a:p>
          <a:p>
            <a:pPr marL="0" lvl="0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Service Budget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Each year we prepare a </a:t>
            </a:r>
            <a:r>
              <a:rPr lang="en-US" u="sng"/>
              <a:t>LEVEL SERVICE</a:t>
            </a:r>
            <a:r>
              <a:rPr lang="en-US"/>
              <a:t> budget to begin the budget process.</a:t>
            </a:r>
          </a:p>
          <a:p>
            <a:r>
              <a:rPr lang="en-US"/>
              <a:t>This means </a:t>
            </a:r>
            <a:r>
              <a:rPr lang="en-US" u="sng"/>
              <a:t>NO GROWTH</a:t>
            </a:r>
            <a:r>
              <a:rPr lang="en-US"/>
              <a:t> in personnel or programs.</a:t>
            </a:r>
          </a:p>
          <a:p>
            <a:r>
              <a:rPr lang="en-US"/>
              <a:t>Projected increases in expenses are included in this budget.</a:t>
            </a:r>
          </a:p>
          <a:p>
            <a:r>
              <a:rPr lang="en-US"/>
              <a:t>Projected increases are to MAINTAIN current level of programs and personnel.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152400"/>
            <a:ext cx="8534400" cy="835152"/>
          </a:xfrm>
        </p:spPr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Projected </a:t>
            </a:r>
            <a:r>
              <a:rPr lang="en-US" sz="2400" dirty="0"/>
              <a:t>Level Service Gap</a:t>
            </a:r>
            <a:br>
              <a:rPr lang="en-US" sz="2400" dirty="0"/>
            </a:br>
            <a:r>
              <a:rPr lang="en-US" sz="2400" dirty="0"/>
              <a:t>Without Additional Adjustments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$22,900,299Level </a:t>
            </a:r>
            <a:r>
              <a:rPr lang="en-US" dirty="0"/>
              <a:t>Service</a:t>
            </a:r>
          </a:p>
          <a:p>
            <a:pPr>
              <a:buFontTx/>
              <a:buChar char="-"/>
            </a:pPr>
            <a:r>
              <a:rPr lang="en-US" dirty="0" smtClean="0"/>
              <a:t>$??????        </a:t>
            </a:r>
            <a:r>
              <a:rPr lang="en-US" b="1" dirty="0" smtClean="0"/>
              <a:t> Total Projected </a:t>
            </a:r>
            <a:r>
              <a:rPr lang="en-US" b="1" dirty="0"/>
              <a:t>Revenue</a:t>
            </a:r>
          </a:p>
          <a:p>
            <a:pPr>
              <a:buFontTx/>
              <a:buNone/>
            </a:pPr>
            <a:r>
              <a:rPr lang="en-US" b="1" dirty="0"/>
              <a:t>_________________________</a:t>
            </a:r>
          </a:p>
          <a:p>
            <a:pPr>
              <a:buFontTx/>
              <a:buChar char="-"/>
            </a:pPr>
            <a:r>
              <a:rPr lang="en-US" b="1" dirty="0"/>
              <a:t>$ </a:t>
            </a:r>
            <a:r>
              <a:rPr lang="en-US" b="1" dirty="0" smtClean="0"/>
              <a:t>913,125  Gap (with level funding from Town)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$913,125 </a:t>
            </a:r>
            <a:r>
              <a:rPr lang="en-US" sz="4000" b="1" dirty="0" smtClean="0">
                <a:solidFill>
                  <a:srgbClr val="C00000"/>
                </a:solidFill>
              </a:rPr>
              <a:t>Gap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95400"/>
            <a:ext cx="815340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endParaRPr lang="en-US" dirty="0" smtClean="0"/>
          </a:p>
          <a:p>
            <a:pPr marL="609600" indent="-609600">
              <a:lnSpc>
                <a:spcPct val="90000"/>
              </a:lnSpc>
            </a:pPr>
            <a:r>
              <a:rPr lang="en-US" dirty="0" smtClean="0"/>
              <a:t>Possible </a:t>
            </a:r>
            <a:r>
              <a:rPr lang="en-US" dirty="0"/>
              <a:t>sources to offset the GAP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Retirement notifications are still in process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Unknown Town contribution- does not look like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t</a:t>
            </a:r>
            <a:r>
              <a:rPr lang="en-US" dirty="0" smtClean="0"/>
              <a:t>here will be a projected increase-hoping for no decrease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Layoffs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nothing changes from the Revenue Projections</a:t>
            </a:r>
          </a:p>
          <a:p>
            <a:r>
              <a:rPr lang="en-US" dirty="0" smtClean="0"/>
              <a:t>12 Teachers at each school will be laid off</a:t>
            </a:r>
          </a:p>
          <a:p>
            <a:r>
              <a:rPr lang="en-US" dirty="0" smtClean="0"/>
              <a:t>Total of 24 Teachers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a result :</a:t>
            </a:r>
          </a:p>
          <a:p>
            <a:r>
              <a:rPr lang="en-US" dirty="0" smtClean="0"/>
              <a:t>K classes will remain the same, but 1-5 would average between 29-34 students per class</a:t>
            </a:r>
          </a:p>
          <a:p>
            <a:r>
              <a:rPr lang="en-US" smtClean="0"/>
              <a:t>Grades 6-12 </a:t>
            </a:r>
            <a:r>
              <a:rPr lang="en-US" dirty="0" smtClean="0"/>
              <a:t>most classes will increase in size-some will average 29-30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39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Budget Building Blocks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/>
              <a:t>Projected </a:t>
            </a:r>
            <a:r>
              <a:rPr lang="en-US" dirty="0" smtClean="0"/>
              <a:t>Expenses 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Projected </a:t>
            </a:r>
            <a:r>
              <a:rPr lang="en-US" dirty="0"/>
              <a:t>Revenues</a:t>
            </a:r>
          </a:p>
          <a:p>
            <a:endParaRPr lang="en-US" dirty="0" smtClean="0"/>
          </a:p>
          <a:p>
            <a:r>
              <a:rPr lang="en-US" dirty="0" smtClean="0"/>
              <a:t>Projected </a:t>
            </a:r>
            <a:r>
              <a:rPr lang="en-US" dirty="0"/>
              <a:t>Revenue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Offsets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Cube 7"/>
          <p:cNvSpPr/>
          <p:nvPr/>
        </p:nvSpPr>
        <p:spPr>
          <a:xfrm>
            <a:off x="4724400" y="3581400"/>
            <a:ext cx="1216152" cy="1216152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/>
          <p:cNvSpPr/>
          <p:nvPr/>
        </p:nvSpPr>
        <p:spPr>
          <a:xfrm>
            <a:off x="5562600" y="2362200"/>
            <a:ext cx="1216152" cy="1216152"/>
          </a:xfrm>
          <a:prstGeom prst="cub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Cube 9"/>
          <p:cNvSpPr/>
          <p:nvPr/>
        </p:nvSpPr>
        <p:spPr>
          <a:xfrm>
            <a:off x="3886200" y="4800600"/>
            <a:ext cx="1216152" cy="1216152"/>
          </a:xfrm>
          <a:prstGeom prst="cub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Projected Expense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The following slides outline expenses by COST CENTER.</a:t>
            </a:r>
          </a:p>
        </p:txBody>
      </p:sp>
      <p:pic>
        <p:nvPicPr>
          <p:cNvPr id="4" name="Picture 3" descr="IMG_26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438400"/>
            <a:ext cx="5562600" cy="3708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2800" dirty="0"/>
              <a:t>Analysis By Cost Center:  Central Office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1600"/>
          </a:p>
          <a:p>
            <a:pPr>
              <a:buFontTx/>
              <a:buNone/>
            </a:pPr>
            <a:endParaRPr lang="en-US" sz="1600"/>
          </a:p>
        </p:txBody>
      </p:sp>
      <p:graphicFrame>
        <p:nvGraphicFramePr>
          <p:cNvPr id="3167" name="Group 9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66007568"/>
              </p:ext>
            </p:extLst>
          </p:nvPr>
        </p:nvGraphicFramePr>
        <p:xfrm>
          <a:off x="304800" y="1600200"/>
          <a:ext cx="8382000" cy="1676718"/>
        </p:xfrm>
        <a:graphic>
          <a:graphicData uri="http://schemas.openxmlformats.org/drawingml/2006/table">
            <a:tbl>
              <a:tblPr/>
              <a:tblGrid>
                <a:gridCol w="2266950"/>
                <a:gridCol w="2038350"/>
                <a:gridCol w="2038350"/>
                <a:gridCol w="2038350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$5,757,067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$5,987,997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$230,930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68" name="Text Box 96"/>
          <p:cNvSpPr txBox="1">
            <a:spLocks noChangeArrowheads="1"/>
          </p:cNvSpPr>
          <p:nvPr/>
        </p:nvSpPr>
        <p:spPr bwMode="auto">
          <a:xfrm>
            <a:off x="381000" y="3733801"/>
            <a:ext cx="8153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Reasons for change: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Increase in Health </a:t>
            </a:r>
            <a:r>
              <a:rPr lang="en-US" sz="1800" dirty="0" smtClean="0"/>
              <a:t>Insurance  $192,000</a:t>
            </a:r>
            <a:endParaRPr lang="en-US" sz="1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Additional Increase in Plymouth County Retirement-$ 40,000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 Increase FICA payroll obligation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 smtClean="0"/>
              <a:t> No offset from Ed Jobs Bill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Slight Reduction in Vocational/</a:t>
            </a:r>
            <a:r>
              <a:rPr lang="en-US" sz="1800" dirty="0" err="1" smtClean="0"/>
              <a:t>Aggy</a:t>
            </a:r>
            <a:r>
              <a:rPr lang="en-US" sz="1800" dirty="0" smtClean="0"/>
              <a:t> tuitions for next year</a:t>
            </a:r>
            <a:endParaRPr lang="en-US" sz="1800" dirty="0"/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endParaRPr lang="en-US" sz="1800" dirty="0"/>
          </a:p>
        </p:txBody>
      </p:sp>
      <p:sp>
        <p:nvSpPr>
          <p:cNvPr id="2" name="Up Arrow 1"/>
          <p:cNvSpPr/>
          <p:nvPr/>
        </p:nvSpPr>
        <p:spPr>
          <a:xfrm>
            <a:off x="7848600" y="4378036"/>
            <a:ext cx="484632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p Arrow 2"/>
          <p:cNvSpPr/>
          <p:nvPr/>
        </p:nvSpPr>
        <p:spPr>
          <a:xfrm>
            <a:off x="4953000" y="3886200"/>
            <a:ext cx="484632" cy="4918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Analysis By Cost Center:  Transportation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57200" y="4983163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</a:pPr>
            <a:endParaRPr lang="en-US" sz="1600"/>
          </a:p>
          <a:p>
            <a:pPr marL="342900" indent="-342900">
              <a:spcBef>
                <a:spcPct val="20000"/>
              </a:spcBef>
            </a:pPr>
            <a:endParaRPr lang="en-US" sz="1600"/>
          </a:p>
        </p:txBody>
      </p:sp>
      <p:graphicFrame>
        <p:nvGraphicFramePr>
          <p:cNvPr id="6187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167583"/>
              </p:ext>
            </p:extLst>
          </p:nvPr>
        </p:nvGraphicFramePr>
        <p:xfrm>
          <a:off x="533400" y="2286000"/>
          <a:ext cx="8077200" cy="1676718"/>
        </p:xfrm>
        <a:graphic>
          <a:graphicData uri="http://schemas.openxmlformats.org/drawingml/2006/table">
            <a:tbl>
              <a:tblPr/>
              <a:tblGrid>
                <a:gridCol w="2122488"/>
                <a:gridCol w="1763712"/>
                <a:gridCol w="2054225"/>
                <a:gridCol w="2136775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$218,740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$218,740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85274" y="4267200"/>
            <a:ext cx="8153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Reasons for </a:t>
            </a:r>
            <a:r>
              <a:rPr lang="en-US" sz="1800" dirty="0" smtClean="0"/>
              <a:t>change:</a:t>
            </a:r>
            <a:endParaRPr lang="en-US" sz="1800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  No </a:t>
            </a:r>
            <a:r>
              <a:rPr lang="en-US" sz="1800" dirty="0" smtClean="0"/>
              <a:t>increase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610600" cy="1143000"/>
          </a:xfrm>
        </p:spPr>
        <p:txBody>
          <a:bodyPr/>
          <a:lstStyle/>
          <a:p>
            <a:r>
              <a:rPr lang="en-US" sz="3200" dirty="0"/>
              <a:t>Analysis By Cost Center:  Special Education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</a:pPr>
            <a:endParaRPr lang="en-US" sz="1600"/>
          </a:p>
          <a:p>
            <a:pPr marL="342900" indent="-342900">
              <a:spcBef>
                <a:spcPct val="20000"/>
              </a:spcBef>
            </a:pPr>
            <a:endParaRPr lang="en-US" sz="1600"/>
          </a:p>
        </p:txBody>
      </p:sp>
      <p:graphicFrame>
        <p:nvGraphicFramePr>
          <p:cNvPr id="7191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03355"/>
              </p:ext>
            </p:extLst>
          </p:nvPr>
        </p:nvGraphicFramePr>
        <p:xfrm>
          <a:off x="304800" y="1447800"/>
          <a:ext cx="8382000" cy="1774762"/>
        </p:xfrm>
        <a:graphic>
          <a:graphicData uri="http://schemas.openxmlformats.org/drawingml/2006/table">
            <a:tbl>
              <a:tblPr/>
              <a:tblGrid>
                <a:gridCol w="2266950"/>
                <a:gridCol w="2038350"/>
                <a:gridCol w="2038350"/>
                <a:gridCol w="20383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$581,445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$1,437,663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$856,218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$147.26%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20663" y="3581400"/>
            <a:ext cx="854233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Reasons for Change:</a:t>
            </a:r>
          </a:p>
          <a:p>
            <a:endParaRPr lang="en-US" sz="1800" dirty="0"/>
          </a:p>
          <a:p>
            <a:pPr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 Increase </a:t>
            </a:r>
            <a:r>
              <a:rPr lang="en-US" sz="1800" dirty="0"/>
              <a:t>in private out - of </a:t>
            </a:r>
            <a:r>
              <a:rPr lang="en-US" sz="1800" dirty="0" smtClean="0"/>
              <a:t>- </a:t>
            </a:r>
            <a:r>
              <a:rPr lang="en-US" sz="1800" dirty="0"/>
              <a:t>district tuitions</a:t>
            </a:r>
          </a:p>
          <a:p>
            <a:pPr>
              <a:buFontTx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 Increase </a:t>
            </a:r>
            <a:r>
              <a:rPr lang="en-US" sz="1800" dirty="0"/>
              <a:t>in collaborative </a:t>
            </a:r>
            <a:r>
              <a:rPr lang="en-US" sz="1800" dirty="0" smtClean="0"/>
              <a:t>tuitions</a:t>
            </a:r>
          </a:p>
          <a:p>
            <a:pPr>
              <a:buFontTx/>
              <a:buChar char="•"/>
            </a:pPr>
            <a:r>
              <a:rPr lang="en-US" sz="1800" dirty="0" smtClean="0"/>
              <a:t>   Increase in enrollment</a:t>
            </a:r>
          </a:p>
          <a:p>
            <a:pPr>
              <a:buFontTx/>
              <a:buChar char="•"/>
            </a:pPr>
            <a:r>
              <a:rPr lang="en-US" sz="1800" dirty="0" smtClean="0"/>
              <a:t>   Increase in services, transportation, time at facility, and equipment  </a:t>
            </a:r>
            <a:endParaRPr lang="en-US" sz="1800" dirty="0"/>
          </a:p>
        </p:txBody>
      </p:sp>
      <p:sp>
        <p:nvSpPr>
          <p:cNvPr id="2" name="Up Arrow 1"/>
          <p:cNvSpPr/>
          <p:nvPr/>
        </p:nvSpPr>
        <p:spPr>
          <a:xfrm>
            <a:off x="8229600" y="3581400"/>
            <a:ext cx="484632" cy="1740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228600" y="2746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dirty="0">
                <a:solidFill>
                  <a:schemeClr val="bg2">
                    <a:lumMod val="75000"/>
                  </a:schemeClr>
                </a:solidFill>
              </a:rPr>
              <a:t>Analysis By Cost Center:  Custodial/Maintenance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57200" y="4114800"/>
            <a:ext cx="82296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</a:pPr>
            <a:endParaRPr lang="en-US" sz="1600"/>
          </a:p>
          <a:p>
            <a:pPr marL="342900" indent="-342900">
              <a:spcBef>
                <a:spcPct val="20000"/>
              </a:spcBef>
            </a:pPr>
            <a:endParaRPr lang="en-US" sz="1600"/>
          </a:p>
        </p:txBody>
      </p:sp>
      <p:graphicFrame>
        <p:nvGraphicFramePr>
          <p:cNvPr id="8219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813881"/>
              </p:ext>
            </p:extLst>
          </p:nvPr>
        </p:nvGraphicFramePr>
        <p:xfrm>
          <a:off x="304800" y="1676400"/>
          <a:ext cx="8382000" cy="2057401"/>
        </p:xfrm>
        <a:graphic>
          <a:graphicData uri="http://schemas.openxmlformats.org/drawingml/2006/table">
            <a:tbl>
              <a:tblPr/>
              <a:tblGrid>
                <a:gridCol w="2266950"/>
                <a:gridCol w="2038350"/>
                <a:gridCol w="2038350"/>
                <a:gridCol w="2038350"/>
              </a:tblGrid>
              <a:tr h="1182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$374,141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$374,141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457200" y="4114800"/>
            <a:ext cx="8077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Reasons for </a:t>
            </a:r>
            <a:r>
              <a:rPr lang="en-US" sz="1800" dirty="0" smtClean="0"/>
              <a:t>change:</a:t>
            </a:r>
            <a:endParaRPr lang="en-US" sz="1800" dirty="0"/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/>
              <a:t>No </a:t>
            </a:r>
            <a:r>
              <a:rPr lang="en-US" sz="1800" dirty="0"/>
              <a:t>change- this is a risk due to the age and condition of the older school buildings.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762000" y="381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Analysis By Cost Center:  Technology</a:t>
            </a:r>
          </a:p>
        </p:txBody>
      </p:sp>
      <p:graphicFrame>
        <p:nvGraphicFramePr>
          <p:cNvPr id="9267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22947"/>
              </p:ext>
            </p:extLst>
          </p:nvPr>
        </p:nvGraphicFramePr>
        <p:xfrm>
          <a:off x="381000" y="1524000"/>
          <a:ext cx="8382000" cy="1463040"/>
        </p:xfrm>
        <a:graphic>
          <a:graphicData uri="http://schemas.openxmlformats.org/drawingml/2006/table">
            <a:tbl>
              <a:tblPr/>
              <a:tblGrid>
                <a:gridCol w="2266950"/>
                <a:gridCol w="2038350"/>
                <a:gridCol w="2038350"/>
                <a:gridCol w="20383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2014  Budget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 2015 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Inc/ (Dec)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Change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$130,669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$92,367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($38,302)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-29.31%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8" name="Text Box 52"/>
          <p:cNvSpPr txBox="1">
            <a:spLocks noChangeArrowheads="1"/>
          </p:cNvSpPr>
          <p:nvPr/>
        </p:nvSpPr>
        <p:spPr bwMode="auto">
          <a:xfrm>
            <a:off x="381000" y="3352800"/>
            <a:ext cx="83058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Reasons for </a:t>
            </a:r>
            <a:r>
              <a:rPr lang="en-US" sz="1800" dirty="0" smtClean="0"/>
              <a:t>change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/>
              <a:t>No Change</a:t>
            </a:r>
            <a:endParaRPr lang="en-US" sz="1800" dirty="0"/>
          </a:p>
        </p:txBody>
      </p:sp>
      <p:sp>
        <p:nvSpPr>
          <p:cNvPr id="2" name="Down Arrow 1"/>
          <p:cNvSpPr/>
          <p:nvPr/>
        </p:nvSpPr>
        <p:spPr>
          <a:xfrm>
            <a:off x="5334000" y="35052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720</TotalTime>
  <Words>719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Carver Public Schools</vt:lpstr>
      <vt:lpstr>Level Service Budget</vt:lpstr>
      <vt:lpstr>Budget Building Blocks</vt:lpstr>
      <vt:lpstr>Projected Expense</vt:lpstr>
      <vt:lpstr>Analysis By Cost Center:  Central Office</vt:lpstr>
      <vt:lpstr>Analysis By Cost Center:  Transportation</vt:lpstr>
      <vt:lpstr>Analysis By Cost Center:  Special Education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Projected Revenues</vt:lpstr>
      <vt:lpstr>Chapter 70</vt:lpstr>
      <vt:lpstr>Town of Carver</vt:lpstr>
      <vt:lpstr>Chapter 70 + Town of Carver</vt:lpstr>
      <vt:lpstr>    Projected Level Service Gap Without Additional Adjustments</vt:lpstr>
      <vt:lpstr>  $913,125 Gap</vt:lpstr>
      <vt:lpstr>Teacher Layoffs</vt:lpstr>
    </vt:vector>
  </TitlesOfParts>
  <Company>Carver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Carver Public Schools</dc:title>
  <dc:creator>CPS</dc:creator>
  <cp:lastModifiedBy>Metrano, Annmarie</cp:lastModifiedBy>
  <cp:revision>75</cp:revision>
  <dcterms:created xsi:type="dcterms:W3CDTF">2012-02-03T17:33:07Z</dcterms:created>
  <dcterms:modified xsi:type="dcterms:W3CDTF">2014-03-17T19:37:17Z</dcterms:modified>
</cp:coreProperties>
</file>